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16" r:id="rId2"/>
    <p:sldId id="317" r:id="rId3"/>
    <p:sldId id="318" r:id="rId4"/>
    <p:sldId id="303" r:id="rId5"/>
    <p:sldId id="315" r:id="rId6"/>
    <p:sldId id="311" r:id="rId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3" autoAdjust="0"/>
    <p:restoredTop sz="94660"/>
  </p:normalViewPr>
  <p:slideViewPr>
    <p:cSldViewPr snapToGrid="0">
      <p:cViewPr varScale="1">
        <p:scale>
          <a:sx n="113" d="100"/>
          <a:sy n="113" d="100"/>
        </p:scale>
        <p:origin x="1548" y="108"/>
      </p:cViewPr>
      <p:guideLst>
        <p:guide orient="horz" pos="362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AFDABAC3-4168-42AE-8727-9C4904706ECB}" type="datetimeFigureOut">
              <a:rPr kumimoji="1" lang="ja-JP" altLang="en-US" smtClean="0"/>
              <a:t>2021/5/6</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0F96F145-B3AD-4ABD-86AE-7715EAB35760}" type="slidenum">
              <a:rPr kumimoji="1" lang="ja-JP" altLang="en-US" smtClean="0"/>
              <a:t>‹#›</a:t>
            </a:fld>
            <a:endParaRPr kumimoji="1" lang="ja-JP" altLang="en-US"/>
          </a:p>
        </p:txBody>
      </p:sp>
    </p:spTree>
    <p:extLst>
      <p:ext uri="{BB962C8B-B14F-4D97-AF65-F5344CB8AC3E}">
        <p14:creationId xmlns:p14="http://schemas.microsoft.com/office/powerpoint/2010/main" val="8643016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96F145-B3AD-4ABD-86AE-7715EAB35760}" type="slidenum">
              <a:rPr kumimoji="1" lang="ja-JP" altLang="en-US" smtClean="0"/>
              <a:t>5</a:t>
            </a:fld>
            <a:endParaRPr kumimoji="1" lang="ja-JP" altLang="en-US"/>
          </a:p>
        </p:txBody>
      </p:sp>
    </p:spTree>
    <p:extLst>
      <p:ext uri="{BB962C8B-B14F-4D97-AF65-F5344CB8AC3E}">
        <p14:creationId xmlns:p14="http://schemas.microsoft.com/office/powerpoint/2010/main" val="83799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F96F145-B3AD-4ABD-86AE-7715EAB35760}" type="slidenum">
              <a:rPr kumimoji="1" lang="ja-JP" altLang="en-US" smtClean="0"/>
              <a:t>6</a:t>
            </a:fld>
            <a:endParaRPr kumimoji="1" lang="ja-JP" altLang="en-US"/>
          </a:p>
        </p:txBody>
      </p:sp>
    </p:spTree>
    <p:extLst>
      <p:ext uri="{BB962C8B-B14F-4D97-AF65-F5344CB8AC3E}">
        <p14:creationId xmlns:p14="http://schemas.microsoft.com/office/powerpoint/2010/main" val="83799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DBC01FF2-1206-4AAB-9C8D-B6F50A7A4B9E}" type="datetime1">
              <a:rPr kumimoji="1" lang="ja-JP" altLang="en-US" smtClean="0"/>
              <a:t>2021/5/6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8575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7B99C1-C362-468D-9B7A-0737D7A639AC}" type="datetime1">
              <a:rPr kumimoji="1" lang="ja-JP" altLang="en-US" smtClean="0"/>
              <a:t>2021/5/6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890794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668461-4C63-4D88-97A3-F0F92C965F3B}" type="datetime1">
              <a:rPr kumimoji="1" lang="ja-JP" altLang="en-US" smtClean="0"/>
              <a:t>2021/5/6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173312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96BAAAF-54D0-4972-8874-E8A1965EBA03}" type="datetime1">
              <a:rPr kumimoji="1" lang="ja-JP" altLang="en-US" smtClean="0"/>
              <a:t>2021/5/6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1318693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41B00EAB-79A1-4D58-9256-6EB4E52BFD36}" type="datetime1">
              <a:rPr kumimoji="1" lang="ja-JP" altLang="en-US" smtClean="0"/>
              <a:t>2021/5/6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04228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9743925-ABE3-4347-813A-BE7CD021091B}" type="datetime1">
              <a:rPr kumimoji="1" lang="ja-JP" altLang="en-US" smtClean="0"/>
              <a:t>2021/5/6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409512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9C80A6C-6DE7-44B2-8E7C-B5B41C4A54E7}" type="datetime1">
              <a:rPr kumimoji="1" lang="ja-JP" altLang="en-US" smtClean="0"/>
              <a:t>2021/5/6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97912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6C26DAF-1810-42A6-827E-1731D21CCF08}" type="datetime1">
              <a:rPr kumimoji="1" lang="ja-JP" altLang="en-US" smtClean="0"/>
              <a:t>2021/5/6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95362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FC33A2C-514A-4A8D-83AB-40692C47513E}" type="datetime1">
              <a:rPr kumimoji="1" lang="ja-JP" altLang="en-US" smtClean="0"/>
              <a:t>2021/5/6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323267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C6135D-D9DD-4B0A-B801-0BE5A790E2FB}" type="datetime1">
              <a:rPr kumimoji="1" lang="ja-JP" altLang="en-US" smtClean="0"/>
              <a:t>2021/5/6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89238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AAF9D02-7D2C-4609-A04C-C3D7F06C90B9}" type="datetime1">
              <a:rPr kumimoji="1" lang="ja-JP" altLang="en-US" smtClean="0"/>
              <a:t>2021/5/6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2354251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A6D33-AF1D-462B-9678-9375601F1C77}" type="datetime1">
              <a:rPr kumimoji="1" lang="ja-JP" altLang="en-US" smtClean="0"/>
              <a:t>2021/5/6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B44F9D-6AE4-44BB-AA0E-3408E00B9F3E}" type="slidenum">
              <a:rPr kumimoji="1" lang="ja-JP" altLang="en-US" smtClean="0"/>
              <a:t>‹#›</a:t>
            </a:fld>
            <a:endParaRPr kumimoji="1" lang="ja-JP" altLang="en-US"/>
          </a:p>
        </p:txBody>
      </p:sp>
    </p:spTree>
    <p:extLst>
      <p:ext uri="{BB962C8B-B14F-4D97-AF65-F5344CB8AC3E}">
        <p14:creationId xmlns:p14="http://schemas.microsoft.com/office/powerpoint/2010/main" val="571937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DBAB76-E090-4326-8DF2-7E209E40D943}"/>
              </a:ext>
            </a:extLst>
          </p:cNvPr>
          <p:cNvSpPr>
            <a:spLocks noGrp="1"/>
          </p:cNvSpPr>
          <p:nvPr>
            <p:ph type="ctrTitle"/>
          </p:nvPr>
        </p:nvSpPr>
        <p:spPr/>
        <p:txBody>
          <a:bodyPr/>
          <a:lstStyle/>
          <a:p>
            <a:r>
              <a:rPr kumimoji="1" lang="ja-JP" altLang="en-US" dirty="0"/>
              <a:t>カスケード損傷のビデオ</a:t>
            </a:r>
          </a:p>
        </p:txBody>
      </p:sp>
      <p:sp>
        <p:nvSpPr>
          <p:cNvPr id="3" name="字幕 2">
            <a:extLst>
              <a:ext uri="{FF2B5EF4-FFF2-40B4-BE49-F238E27FC236}">
                <a16:creationId xmlns:a16="http://schemas.microsoft.com/office/drawing/2014/main" id="{B102C8ED-C259-4295-945B-261DE9F46564}"/>
              </a:ext>
            </a:extLst>
          </p:cNvPr>
          <p:cNvSpPr>
            <a:spLocks noGrp="1"/>
          </p:cNvSpPr>
          <p:nvPr>
            <p:ph type="subTitle" idx="1"/>
          </p:nvPr>
        </p:nvSpPr>
        <p:spPr>
          <a:xfrm>
            <a:off x="1371600" y="4064000"/>
            <a:ext cx="6400800" cy="1752600"/>
          </a:xfrm>
        </p:spPr>
        <p:txBody>
          <a:bodyPr/>
          <a:lstStyle/>
          <a:p>
            <a:r>
              <a:rPr kumimoji="1" lang="ja-JP" altLang="en-US" dirty="0"/>
              <a:t>無断複写不可</a:t>
            </a:r>
            <a:endParaRPr kumimoji="1" lang="en-US" altLang="ja-JP" dirty="0"/>
          </a:p>
          <a:p>
            <a:r>
              <a:rPr kumimoji="1" lang="ja-JP" altLang="en-US" dirty="0"/>
              <a:t>取扱注意</a:t>
            </a:r>
          </a:p>
        </p:txBody>
      </p:sp>
      <p:sp>
        <p:nvSpPr>
          <p:cNvPr id="4" name="スライド番号プレースホルダー 3">
            <a:extLst>
              <a:ext uri="{FF2B5EF4-FFF2-40B4-BE49-F238E27FC236}">
                <a16:creationId xmlns:a16="http://schemas.microsoft.com/office/drawing/2014/main" id="{4C893864-9FD9-4B96-A53E-278834776F8C}"/>
              </a:ext>
            </a:extLst>
          </p:cNvPr>
          <p:cNvSpPr>
            <a:spLocks noGrp="1"/>
          </p:cNvSpPr>
          <p:nvPr>
            <p:ph type="sldNum" sz="quarter" idx="12"/>
          </p:nvPr>
        </p:nvSpPr>
        <p:spPr>
          <a:xfrm flipV="1">
            <a:off x="6915150" y="2971801"/>
            <a:ext cx="1771650" cy="3384550"/>
          </a:xfrm>
        </p:spPr>
        <p:txBody>
          <a:bodyPr/>
          <a:lstStyle/>
          <a:p>
            <a:fld id="{7BB44F9D-6AE4-44BB-AA0E-3408E00B9F3E}" type="slidenum">
              <a:rPr kumimoji="1" lang="ja-JP" altLang="en-US" smtClean="0"/>
              <a:t>1</a:t>
            </a:fld>
            <a:endParaRPr kumimoji="1" lang="ja-JP" altLang="en-US" dirty="0"/>
          </a:p>
        </p:txBody>
      </p:sp>
    </p:spTree>
    <p:extLst>
      <p:ext uri="{BB962C8B-B14F-4D97-AF65-F5344CB8AC3E}">
        <p14:creationId xmlns:p14="http://schemas.microsoft.com/office/powerpoint/2010/main" val="3855790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B6454-9B4C-4D4D-AAED-B007E50E383A}"/>
              </a:ext>
            </a:extLst>
          </p:cNvPr>
          <p:cNvSpPr>
            <a:spLocks noGrp="1"/>
          </p:cNvSpPr>
          <p:nvPr>
            <p:ph type="title"/>
          </p:nvPr>
        </p:nvSpPr>
        <p:spPr/>
        <p:txBody>
          <a:bodyPr>
            <a:normAutofit fontScale="90000"/>
          </a:bodyPr>
          <a:lstStyle/>
          <a:p>
            <a:r>
              <a:rPr kumimoji="1" lang="ja-JP" altLang="en-US" dirty="0"/>
              <a:t>カスケード損傷生成の</a:t>
            </a:r>
            <a:r>
              <a:rPr kumimoji="1" lang="en-US" altLang="ja-JP" dirty="0"/>
              <a:t/>
            </a:r>
            <a:br>
              <a:rPr kumimoji="1" lang="en-US" altLang="ja-JP" dirty="0"/>
            </a:br>
            <a:r>
              <a:rPr kumimoji="1" lang="ja-JP" altLang="en-US" dirty="0"/>
              <a:t>計算機シミュレーション</a:t>
            </a:r>
          </a:p>
        </p:txBody>
      </p:sp>
      <p:sp>
        <p:nvSpPr>
          <p:cNvPr id="3" name="コンテンツ プレースホルダー 2">
            <a:extLst>
              <a:ext uri="{FF2B5EF4-FFF2-40B4-BE49-F238E27FC236}">
                <a16:creationId xmlns:a16="http://schemas.microsoft.com/office/drawing/2014/main" id="{3D7446B1-FC0D-48FC-9F9F-C761D5DBF476}"/>
              </a:ext>
            </a:extLst>
          </p:cNvPr>
          <p:cNvSpPr>
            <a:spLocks noGrp="1"/>
          </p:cNvSpPr>
          <p:nvPr>
            <p:ph idx="1"/>
          </p:nvPr>
        </p:nvSpPr>
        <p:spPr>
          <a:xfrm>
            <a:off x="725805" y="1830387"/>
            <a:ext cx="7692390" cy="4525963"/>
          </a:xfrm>
        </p:spPr>
        <p:txBody>
          <a:bodyPr>
            <a:normAutofit/>
          </a:bodyPr>
          <a:lstStyle/>
          <a:p>
            <a:r>
              <a:rPr kumimoji="1" lang="ja-JP" altLang="en-US" sz="2400" dirty="0"/>
              <a:t>電中研　曽根田直樹博士</a:t>
            </a:r>
            <a:endParaRPr kumimoji="1" lang="en-US" altLang="ja-JP" sz="2400" dirty="0"/>
          </a:p>
          <a:p>
            <a:r>
              <a:rPr kumimoji="1" lang="ja-JP" altLang="en-US" sz="2400" dirty="0"/>
              <a:t>温度は</a:t>
            </a:r>
            <a:r>
              <a:rPr kumimoji="1" lang="en-US" altLang="ja-JP" sz="2400" dirty="0"/>
              <a:t>300K</a:t>
            </a:r>
            <a:r>
              <a:rPr kumimoji="1" lang="ja-JP" altLang="en-US" sz="2400" dirty="0"/>
              <a:t>（室温）</a:t>
            </a:r>
            <a:endParaRPr kumimoji="1" lang="en-US" altLang="ja-JP" sz="2400" dirty="0"/>
          </a:p>
          <a:p>
            <a:r>
              <a:rPr kumimoji="1" lang="en-US" altLang="ja-JP" sz="2400" dirty="0"/>
              <a:t>Fe</a:t>
            </a:r>
            <a:r>
              <a:rPr kumimoji="1" lang="ja-JP" altLang="en-US" sz="2400" dirty="0"/>
              <a:t>中で</a:t>
            </a:r>
            <a:r>
              <a:rPr kumimoji="1" lang="en-US" altLang="ja-JP" sz="2400" dirty="0"/>
              <a:t>100keV</a:t>
            </a:r>
            <a:r>
              <a:rPr kumimoji="1" lang="ja-JP" altLang="en-US" sz="2400" dirty="0"/>
              <a:t>の</a:t>
            </a:r>
            <a:r>
              <a:rPr kumimoji="1" lang="en-US" altLang="ja-JP" sz="2400" dirty="0"/>
              <a:t>Fe</a:t>
            </a:r>
            <a:r>
              <a:rPr kumimoji="1" lang="ja-JP" altLang="en-US" sz="2400" dirty="0"/>
              <a:t>セルフイオンを領域中央部に配置</a:t>
            </a:r>
            <a:endParaRPr kumimoji="1" lang="en-US" altLang="ja-JP" sz="2400" dirty="0"/>
          </a:p>
          <a:p>
            <a:r>
              <a:rPr kumimoji="1" lang="ja-JP" altLang="en-US" sz="2400" dirty="0"/>
              <a:t>一片</a:t>
            </a:r>
            <a:r>
              <a:rPr kumimoji="1" lang="en-US" altLang="ja-JP" sz="2400" dirty="0"/>
              <a:t>100nm</a:t>
            </a:r>
            <a:r>
              <a:rPr kumimoji="1" lang="ja-JP" altLang="en-US" sz="2400" dirty="0"/>
              <a:t>の立方体空間を構築して</a:t>
            </a:r>
            <a:r>
              <a:rPr kumimoji="1" lang="en-US" altLang="ja-JP" sz="2400" dirty="0"/>
              <a:t>Fe</a:t>
            </a:r>
            <a:r>
              <a:rPr kumimoji="1" lang="ja-JP" altLang="en-US" sz="2400" dirty="0"/>
              <a:t>原子を装填。約</a:t>
            </a:r>
            <a:r>
              <a:rPr kumimoji="1" lang="en-US" altLang="ja-JP" sz="2400" dirty="0"/>
              <a:t>2000</a:t>
            </a:r>
            <a:r>
              <a:rPr kumimoji="1" lang="ja-JP" altLang="en-US" sz="2400" dirty="0"/>
              <a:t>万個の</a:t>
            </a:r>
            <a:r>
              <a:rPr kumimoji="1" lang="en-US" altLang="ja-JP" sz="2400" dirty="0"/>
              <a:t>Fe</a:t>
            </a:r>
            <a:r>
              <a:rPr kumimoji="1" lang="ja-JP" altLang="en-US" sz="2400" dirty="0"/>
              <a:t>原子で構成。</a:t>
            </a:r>
            <a:endParaRPr kumimoji="1" lang="en-US" altLang="ja-JP" sz="2400" dirty="0"/>
          </a:p>
          <a:p>
            <a:r>
              <a:rPr kumimoji="1" lang="ja-JP" altLang="en-US" sz="2400" dirty="0"/>
              <a:t>上部に時間を記述、最大</a:t>
            </a:r>
            <a:r>
              <a:rPr kumimoji="1" lang="en-US" altLang="ja-JP" sz="2400" dirty="0"/>
              <a:t>1.5</a:t>
            </a:r>
            <a:r>
              <a:rPr kumimoji="1" lang="ja-JP" altLang="en-US" sz="2400" dirty="0" err="1"/>
              <a:t>ｘ</a:t>
            </a:r>
            <a:r>
              <a:rPr kumimoji="1" lang="en-US" altLang="ja-JP" sz="2400" dirty="0"/>
              <a:t>10</a:t>
            </a:r>
            <a:r>
              <a:rPr kumimoji="1" lang="en-US" altLang="ja-JP" sz="2400" baseline="30000" dirty="0"/>
              <a:t>-11</a:t>
            </a:r>
            <a:r>
              <a:rPr kumimoji="1" lang="ja-JP" altLang="en-US" sz="2400" dirty="0"/>
              <a:t>秒まで計算。</a:t>
            </a:r>
            <a:endParaRPr kumimoji="1" lang="en-US" altLang="ja-JP" sz="2400" dirty="0"/>
          </a:p>
          <a:p>
            <a:r>
              <a:rPr kumimoji="1" lang="ja-JP" altLang="en-US" sz="2400" dirty="0"/>
              <a:t>緑が格子間原子のコントラスト、青が空孔のコントラストを表す。</a:t>
            </a:r>
            <a:endParaRPr kumimoji="1" lang="en-US" altLang="ja-JP" sz="2400" dirty="0"/>
          </a:p>
          <a:p>
            <a:endParaRPr kumimoji="1" lang="ja-JP" altLang="en-US" sz="2400" dirty="0"/>
          </a:p>
        </p:txBody>
      </p:sp>
      <p:sp>
        <p:nvSpPr>
          <p:cNvPr id="4" name="スライド番号プレースホルダー 3">
            <a:extLst>
              <a:ext uri="{FF2B5EF4-FFF2-40B4-BE49-F238E27FC236}">
                <a16:creationId xmlns:a16="http://schemas.microsoft.com/office/drawing/2014/main" id="{7A7D0FD5-5556-4940-BB73-984BC5072B43}"/>
              </a:ext>
            </a:extLst>
          </p:cNvPr>
          <p:cNvSpPr>
            <a:spLocks noGrp="1"/>
          </p:cNvSpPr>
          <p:nvPr>
            <p:ph type="sldNum" sz="quarter" idx="12"/>
          </p:nvPr>
        </p:nvSpPr>
        <p:spPr/>
        <p:txBody>
          <a:bodyPr/>
          <a:lstStyle/>
          <a:p>
            <a:fld id="{7BB44F9D-6AE4-44BB-AA0E-3408E00B9F3E}" type="slidenum">
              <a:rPr kumimoji="1" lang="ja-JP" altLang="en-US" smtClean="0"/>
              <a:t>2</a:t>
            </a:fld>
            <a:endParaRPr kumimoji="1" lang="ja-JP" altLang="en-US"/>
          </a:p>
        </p:txBody>
      </p:sp>
    </p:spTree>
    <p:extLst>
      <p:ext uri="{BB962C8B-B14F-4D97-AF65-F5344CB8AC3E}">
        <p14:creationId xmlns:p14="http://schemas.microsoft.com/office/powerpoint/2010/main" val="132531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EECFE83-BB33-4A2C-99C5-66A4AE139519}"/>
              </a:ext>
            </a:extLst>
          </p:cNvPr>
          <p:cNvSpPr>
            <a:spLocks noGrp="1"/>
          </p:cNvSpPr>
          <p:nvPr>
            <p:ph type="sldNum" sz="quarter" idx="12"/>
          </p:nvPr>
        </p:nvSpPr>
        <p:spPr/>
        <p:txBody>
          <a:bodyPr/>
          <a:lstStyle/>
          <a:p>
            <a:fld id="{7BB44F9D-6AE4-44BB-AA0E-3408E00B9F3E}" type="slidenum">
              <a:rPr kumimoji="1" lang="ja-JP" altLang="en-US" smtClean="0"/>
              <a:t>3</a:t>
            </a:fld>
            <a:endParaRPr kumimoji="1" lang="ja-JP" altLang="en-US"/>
          </a:p>
        </p:txBody>
      </p:sp>
      <p:pic>
        <p:nvPicPr>
          <p:cNvPr id="6" name="case39">
            <a:hlinkClick r:id="" action="ppaction://media"/>
            <a:extLst>
              <a:ext uri="{FF2B5EF4-FFF2-40B4-BE49-F238E27FC236}">
                <a16:creationId xmlns:a16="http://schemas.microsoft.com/office/drawing/2014/main" id="{AE95CDEE-0754-4466-A917-23D01FC439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554" y="687070"/>
            <a:ext cx="6034405" cy="6034405"/>
          </a:xfrm>
          <a:prstGeom prst="rect">
            <a:avLst/>
          </a:prstGeom>
        </p:spPr>
      </p:pic>
      <p:sp>
        <p:nvSpPr>
          <p:cNvPr id="8" name="テキスト ボックス 7">
            <a:extLst>
              <a:ext uri="{FF2B5EF4-FFF2-40B4-BE49-F238E27FC236}">
                <a16:creationId xmlns:a16="http://schemas.microsoft.com/office/drawing/2014/main" id="{F7C636AF-9186-4F18-A667-4A1E412C8706}"/>
              </a:ext>
            </a:extLst>
          </p:cNvPr>
          <p:cNvSpPr txBox="1"/>
          <p:nvPr/>
        </p:nvSpPr>
        <p:spPr>
          <a:xfrm>
            <a:off x="6553200" y="1568275"/>
            <a:ext cx="2332246" cy="4524315"/>
          </a:xfrm>
          <a:prstGeom prst="rect">
            <a:avLst/>
          </a:prstGeom>
          <a:noFill/>
        </p:spPr>
        <p:txBody>
          <a:bodyPr wrap="square" rtlCol="0">
            <a:spAutoFit/>
          </a:bodyPr>
          <a:lstStyle/>
          <a:p>
            <a:r>
              <a:rPr kumimoji="1" lang="ja-JP" altLang="en-US" dirty="0"/>
              <a:t>最初、弾性衝突が中央部で連続して生じて損傷領域が短期間に増大。</a:t>
            </a:r>
            <a:endParaRPr kumimoji="1" lang="en-US" altLang="ja-JP" dirty="0"/>
          </a:p>
          <a:p>
            <a:r>
              <a:rPr kumimoji="1" lang="ja-JP" altLang="en-US" dirty="0"/>
              <a:t>衝突の連鎖が拡大して、エネルギーがカスケード領域全域で衝突によって消費され切ったところで、再結合過程が優先的に生じて、一気に欠陥数が減少。</a:t>
            </a:r>
            <a:endParaRPr kumimoji="1" lang="en-US" altLang="ja-JP" dirty="0"/>
          </a:p>
          <a:p>
            <a:r>
              <a:rPr kumimoji="1" lang="ja-JP" altLang="en-US" dirty="0"/>
              <a:t>中心部に空孔が濃縮した領域、周辺部に格子間型原子が濃縮した領域が残存。</a:t>
            </a:r>
          </a:p>
        </p:txBody>
      </p:sp>
    </p:spTree>
    <p:extLst>
      <p:ext uri="{BB962C8B-B14F-4D97-AF65-F5344CB8AC3E}">
        <p14:creationId xmlns:p14="http://schemas.microsoft.com/office/powerpoint/2010/main" val="373468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44854"/>
            <a:ext cx="7772400" cy="1768521"/>
          </a:xfrm>
        </p:spPr>
        <p:txBody>
          <a:bodyPr>
            <a:normAutofit fontScale="90000"/>
          </a:bodyPr>
          <a:lstStyle/>
          <a:p>
            <a:r>
              <a:rPr lang="ja-JP" altLang="en-US" dirty="0"/>
              <a:t>イオン加速器連結顕微鏡法によるカスケード損傷下での</a:t>
            </a:r>
            <a:r>
              <a:rPr lang="en-US" altLang="ja-JP" dirty="0"/>
              <a:t/>
            </a:r>
            <a:br>
              <a:rPr lang="en-US" altLang="ja-JP" dirty="0"/>
            </a:br>
            <a:r>
              <a:rPr lang="ja-JP" altLang="en-US" dirty="0"/>
              <a:t>ミ クロ組成安定性評価</a:t>
            </a:r>
            <a:endParaRPr kumimoji="1" lang="ja-JP" altLang="en-US" dirty="0"/>
          </a:p>
        </p:txBody>
      </p:sp>
      <p:sp>
        <p:nvSpPr>
          <p:cNvPr id="3" name="サブタイトル 2"/>
          <p:cNvSpPr>
            <a:spLocks noGrp="1"/>
          </p:cNvSpPr>
          <p:nvPr>
            <p:ph type="subTitle" idx="1"/>
          </p:nvPr>
        </p:nvSpPr>
        <p:spPr>
          <a:xfrm>
            <a:off x="338446" y="3716983"/>
            <a:ext cx="8467107" cy="1805046"/>
          </a:xfrm>
        </p:spPr>
        <p:txBody>
          <a:bodyPr>
            <a:normAutofit/>
          </a:bodyPr>
          <a:lstStyle/>
          <a:p>
            <a:r>
              <a:rPr kumimoji="1" lang="ja-JP" altLang="en-US" sz="2800" dirty="0">
                <a:solidFill>
                  <a:schemeClr val="tx1"/>
                </a:solidFill>
              </a:rPr>
              <a:t>東京大学　村上健太、陳東鉞、阿部弘亨、関村直人</a:t>
            </a:r>
            <a:endParaRPr kumimoji="1" lang="en-US" altLang="ja-JP" sz="2800" dirty="0">
              <a:solidFill>
                <a:schemeClr val="tx1"/>
              </a:solidFill>
            </a:endParaRPr>
          </a:p>
          <a:p>
            <a:r>
              <a:rPr lang="ja-JP" altLang="en-US" sz="2800" dirty="0">
                <a:solidFill>
                  <a:schemeClr val="tx1"/>
                </a:solidFill>
              </a:rPr>
              <a:t>協栄製作所　塚本哲生</a:t>
            </a:r>
            <a:endParaRPr lang="en-US" altLang="ja-JP" sz="2800" dirty="0">
              <a:solidFill>
                <a:schemeClr val="tx1"/>
              </a:solidFill>
            </a:endParaRPr>
          </a:p>
          <a:p>
            <a:r>
              <a:rPr kumimoji="1" lang="ja-JP" altLang="en-US" sz="2800" dirty="0">
                <a:solidFill>
                  <a:schemeClr val="tx1"/>
                </a:solidFill>
              </a:rPr>
              <a:t>山形大学　岩井岳夫</a:t>
            </a:r>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4</a:t>
            </a:fld>
            <a:endParaRPr kumimoji="1" lang="ja-JP" altLang="en-US"/>
          </a:p>
        </p:txBody>
      </p:sp>
      <p:sp>
        <p:nvSpPr>
          <p:cNvPr id="5" name="テキスト ボックス 4"/>
          <p:cNvSpPr txBox="1"/>
          <p:nvPr/>
        </p:nvSpPr>
        <p:spPr>
          <a:xfrm>
            <a:off x="5130139" y="118753"/>
            <a:ext cx="3759362" cy="369332"/>
          </a:xfrm>
          <a:prstGeom prst="rect">
            <a:avLst/>
          </a:prstGeom>
          <a:noFill/>
        </p:spPr>
        <p:txBody>
          <a:bodyPr wrap="none" rtlCol="0">
            <a:spAutoFit/>
          </a:bodyPr>
          <a:lstStyle/>
          <a:p>
            <a:r>
              <a:rPr kumimoji="1" lang="ja-JP" altLang="en-US" dirty="0"/>
              <a:t>日本金属学会 </a:t>
            </a:r>
            <a:r>
              <a:rPr kumimoji="1" lang="en-US" altLang="ja-JP" dirty="0"/>
              <a:t>2016</a:t>
            </a:r>
            <a:r>
              <a:rPr kumimoji="1" lang="ja-JP" altLang="en-US" dirty="0"/>
              <a:t>年春期講演大会 </a:t>
            </a:r>
          </a:p>
        </p:txBody>
      </p:sp>
      <p:sp>
        <p:nvSpPr>
          <p:cNvPr id="6" name="テキスト ボックス 5"/>
          <p:cNvSpPr txBox="1"/>
          <p:nvPr/>
        </p:nvSpPr>
        <p:spPr>
          <a:xfrm>
            <a:off x="232388" y="5593275"/>
            <a:ext cx="8668988" cy="1077218"/>
          </a:xfrm>
          <a:prstGeom prst="rect">
            <a:avLst/>
          </a:prstGeom>
          <a:noFill/>
        </p:spPr>
        <p:txBody>
          <a:bodyPr wrap="square" rtlCol="0">
            <a:spAutoFit/>
          </a:bodyPr>
          <a:lstStyle/>
          <a:p>
            <a:r>
              <a:rPr kumimoji="1" lang="ja-JP" altLang="en-US" sz="1600" dirty="0"/>
              <a:t>本研究は主として科研費基盤</a:t>
            </a:r>
            <a:r>
              <a:rPr kumimoji="1" lang="en-US" altLang="ja-JP" sz="1600" dirty="0"/>
              <a:t>B</a:t>
            </a:r>
            <a:r>
              <a:rPr lang="ja-JP" altLang="en-US" sz="1600" dirty="0"/>
              <a:t>「組合せ照射概念に基づく照射欠陥発達挙動の研究」の成果の一部を使用しています。</a:t>
            </a:r>
            <a:r>
              <a:rPr kumimoji="1" lang="ja-JP" altLang="en-US" sz="1600" dirty="0"/>
              <a:t>本発表に使用したビームラインは、</a:t>
            </a:r>
            <a:r>
              <a:rPr lang="ja-JP" altLang="ja-JP" sz="1600" dirty="0"/>
              <a:t>平成２７年度</a:t>
            </a:r>
            <a:r>
              <a:rPr lang="en-US" altLang="ja-JP" sz="1600" dirty="0"/>
              <a:t> </a:t>
            </a:r>
            <a:r>
              <a:rPr lang="en-US" altLang="ja-JP" sz="1600" dirty="0" err="1"/>
              <a:t>エネルギー対策特別会計委託事業</a:t>
            </a:r>
            <a:r>
              <a:rPr lang="ja-JP" altLang="ja-JP" sz="1600" dirty="0"/>
              <a:t>「原子炉燃料被覆管の安全設計基準に資する環境劣化評価手法に関する研究開発」</a:t>
            </a:r>
            <a:r>
              <a:rPr lang="ja-JP" altLang="en-US" sz="1600" dirty="0"/>
              <a:t>の</a:t>
            </a:r>
            <a:r>
              <a:rPr kumimoji="1" lang="ja-JP" altLang="en-US" sz="1600" dirty="0"/>
              <a:t>成果として整備されました。</a:t>
            </a:r>
          </a:p>
        </p:txBody>
      </p:sp>
    </p:spTree>
    <p:extLst>
      <p:ext uri="{BB962C8B-B14F-4D97-AF65-F5344CB8AC3E}">
        <p14:creationId xmlns:p14="http://schemas.microsoft.com/office/powerpoint/2010/main" val="475306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金属学会_Hig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5849" y="1318238"/>
            <a:ext cx="7200000" cy="5400000"/>
          </a:xfrm>
          <a:prstGeom prst="rect">
            <a:avLst/>
          </a:prstGeom>
        </p:spPr>
      </p:pic>
      <p:sp>
        <p:nvSpPr>
          <p:cNvPr id="2" name="タイトル 1"/>
          <p:cNvSpPr>
            <a:spLocks noGrp="1"/>
          </p:cNvSpPr>
          <p:nvPr>
            <p:ph type="title"/>
          </p:nvPr>
        </p:nvSpPr>
        <p:spPr>
          <a:xfrm>
            <a:off x="457200" y="0"/>
            <a:ext cx="8229600" cy="720000"/>
          </a:xfrm>
        </p:spPr>
        <p:txBody>
          <a:bodyPr anchor="b">
            <a:normAutofit/>
          </a:bodyPr>
          <a:lstStyle/>
          <a:p>
            <a:r>
              <a:rPr lang="en-US" altLang="ja-JP" sz="3200" dirty="0"/>
              <a:t>Au</a:t>
            </a:r>
            <a:r>
              <a:rPr lang="ja-JP" altLang="en-US" sz="3200" dirty="0"/>
              <a:t>のカスケード損傷</a:t>
            </a:r>
            <a:endParaRPr kumimoji="1" lang="ja-JP" altLang="en-US" sz="3200" dirty="0"/>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5</a:t>
            </a:fld>
            <a:endParaRPr kumimoji="1" lang="ja-JP" altLang="en-US"/>
          </a:p>
        </p:txBody>
      </p:sp>
      <p:sp>
        <p:nvSpPr>
          <p:cNvPr id="24" name="テキスト ボックス 23"/>
          <p:cNvSpPr txBox="1"/>
          <p:nvPr/>
        </p:nvSpPr>
        <p:spPr>
          <a:xfrm>
            <a:off x="7225050" y="6104045"/>
            <a:ext cx="894797" cy="369332"/>
          </a:xfrm>
          <a:prstGeom prst="rect">
            <a:avLst/>
          </a:prstGeom>
          <a:noFill/>
        </p:spPr>
        <p:txBody>
          <a:bodyPr wrap="none" rtlCol="0">
            <a:spAutoFit/>
          </a:bodyPr>
          <a:lstStyle/>
          <a:p>
            <a:r>
              <a:rPr kumimoji="1" lang="en-US" altLang="ja-JP" dirty="0">
                <a:solidFill>
                  <a:srgbClr val="FF0000"/>
                </a:solidFill>
              </a:rPr>
              <a:t>100 nm</a:t>
            </a:r>
            <a:endParaRPr kumimoji="1" lang="ja-JP" altLang="en-US" dirty="0">
              <a:solidFill>
                <a:srgbClr val="FF0000"/>
              </a:solidFill>
            </a:endParaRPr>
          </a:p>
        </p:txBody>
      </p:sp>
      <p:sp>
        <p:nvSpPr>
          <p:cNvPr id="29" name="テキスト ボックス 28"/>
          <p:cNvSpPr txBox="1"/>
          <p:nvPr/>
        </p:nvSpPr>
        <p:spPr>
          <a:xfrm>
            <a:off x="1035169" y="948906"/>
            <a:ext cx="4861331" cy="369332"/>
          </a:xfrm>
          <a:prstGeom prst="rect">
            <a:avLst/>
          </a:prstGeom>
          <a:noFill/>
        </p:spPr>
        <p:txBody>
          <a:bodyPr wrap="none" rtlCol="0">
            <a:spAutoFit/>
          </a:bodyPr>
          <a:lstStyle/>
          <a:p>
            <a:r>
              <a:rPr kumimoji="1" lang="ja-JP" altLang="en-US" dirty="0"/>
              <a:t>観察条件</a:t>
            </a:r>
            <a:r>
              <a:rPr kumimoji="1" lang="en-US" altLang="ja-JP" dirty="0"/>
              <a:t>:  B=[001], g=(2 0 0), Frame Rate: 19 fps</a:t>
            </a:r>
            <a:endParaRPr kumimoji="1" lang="ja-JP" altLang="en-US" baseline="30000" dirty="0"/>
          </a:p>
        </p:txBody>
      </p:sp>
      <p:cxnSp>
        <p:nvCxnSpPr>
          <p:cNvPr id="9" name="直線矢印コネクタ 8"/>
          <p:cNvCxnSpPr/>
          <p:nvPr/>
        </p:nvCxnSpPr>
        <p:spPr>
          <a:xfrm flipH="1">
            <a:off x="7109049" y="6573142"/>
            <a:ext cx="11268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7297290" y="948906"/>
            <a:ext cx="862737" cy="369332"/>
          </a:xfrm>
          <a:prstGeom prst="rect">
            <a:avLst/>
          </a:prstGeom>
          <a:noFill/>
        </p:spPr>
        <p:txBody>
          <a:bodyPr wrap="none" rtlCol="0">
            <a:spAutoFit/>
          </a:bodyPr>
          <a:lstStyle/>
          <a:p>
            <a:r>
              <a:rPr kumimoji="1" lang="en-US" altLang="ja-JP" dirty="0"/>
              <a:t>@573K</a:t>
            </a:r>
            <a:endParaRPr kumimoji="1" lang="ja-JP" altLang="en-US" dirty="0"/>
          </a:p>
        </p:txBody>
      </p:sp>
    </p:spTree>
    <p:extLst>
      <p:ext uri="{BB962C8B-B14F-4D97-AF65-F5344CB8AC3E}">
        <p14:creationId xmlns:p14="http://schemas.microsoft.com/office/powerpoint/2010/main" val="1724031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720000"/>
          </a:xfrm>
        </p:spPr>
        <p:txBody>
          <a:bodyPr anchor="b">
            <a:normAutofit/>
          </a:bodyPr>
          <a:lstStyle/>
          <a:p>
            <a:r>
              <a:rPr lang="ja-JP" altLang="en-US" sz="3200" dirty="0"/>
              <a:t>カスケード損傷による空孔集合体の挙動</a:t>
            </a:r>
            <a:endParaRPr kumimoji="1" lang="ja-JP" altLang="en-US" sz="3200" dirty="0"/>
          </a:p>
        </p:txBody>
      </p:sp>
      <p:sp>
        <p:nvSpPr>
          <p:cNvPr id="4" name="スライド番号プレースホルダー 3"/>
          <p:cNvSpPr>
            <a:spLocks noGrp="1"/>
          </p:cNvSpPr>
          <p:nvPr>
            <p:ph type="sldNum" sz="quarter" idx="12"/>
          </p:nvPr>
        </p:nvSpPr>
        <p:spPr/>
        <p:txBody>
          <a:bodyPr/>
          <a:lstStyle/>
          <a:p>
            <a:fld id="{7BB44F9D-6AE4-44BB-AA0E-3408E00B9F3E}" type="slidenum">
              <a:rPr kumimoji="1" lang="ja-JP" altLang="en-US" smtClean="0"/>
              <a:t>6</a:t>
            </a:fld>
            <a:endParaRPr kumimoji="1" lang="ja-JP" alt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24" y="4042068"/>
            <a:ext cx="8953995" cy="202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130624" y="3479468"/>
            <a:ext cx="7712368" cy="461665"/>
          </a:xfrm>
          <a:prstGeom prst="rect">
            <a:avLst/>
          </a:prstGeom>
          <a:noFill/>
        </p:spPr>
        <p:txBody>
          <a:bodyPr wrap="none" rtlCol="0">
            <a:spAutoFit/>
          </a:bodyPr>
          <a:lstStyle/>
          <a:p>
            <a:r>
              <a:rPr kumimoji="1" lang="ja-JP" altLang="en-US" sz="2400" dirty="0"/>
              <a:t>不連続で急峻な回復　（格子間原子集合体の吸収と予想） </a:t>
            </a:r>
            <a:endParaRPr kumimoji="1" lang="en-US" altLang="ja-JP" sz="2400" dirty="0"/>
          </a:p>
        </p:txBody>
      </p:sp>
      <p:sp>
        <p:nvSpPr>
          <p:cNvPr id="5" name="テキスト ボックス 4"/>
          <p:cNvSpPr txBox="1"/>
          <p:nvPr/>
        </p:nvSpPr>
        <p:spPr>
          <a:xfrm>
            <a:off x="736558" y="6069388"/>
            <a:ext cx="788999" cy="369332"/>
          </a:xfrm>
          <a:prstGeom prst="rect">
            <a:avLst/>
          </a:prstGeom>
          <a:noFill/>
        </p:spPr>
        <p:txBody>
          <a:bodyPr wrap="none" rtlCol="0">
            <a:spAutoFit/>
          </a:bodyPr>
          <a:lstStyle/>
          <a:p>
            <a:r>
              <a:rPr kumimoji="1" lang="en-US" altLang="ja-JP" dirty="0"/>
              <a:t>0.00 s </a:t>
            </a:r>
            <a:endParaRPr kumimoji="1" lang="ja-JP" altLang="en-US" dirty="0"/>
          </a:p>
        </p:txBody>
      </p:sp>
      <p:sp>
        <p:nvSpPr>
          <p:cNvPr id="12" name="テキスト ボックス 11"/>
          <p:cNvSpPr txBox="1"/>
          <p:nvPr/>
        </p:nvSpPr>
        <p:spPr>
          <a:xfrm>
            <a:off x="2872137" y="6069388"/>
            <a:ext cx="788999" cy="369332"/>
          </a:xfrm>
          <a:prstGeom prst="rect">
            <a:avLst/>
          </a:prstGeom>
          <a:noFill/>
        </p:spPr>
        <p:txBody>
          <a:bodyPr wrap="none" rtlCol="0">
            <a:spAutoFit/>
          </a:bodyPr>
          <a:lstStyle/>
          <a:p>
            <a:r>
              <a:rPr kumimoji="1" lang="en-US" altLang="ja-JP" dirty="0"/>
              <a:t>0.04 s </a:t>
            </a:r>
            <a:endParaRPr kumimoji="1" lang="ja-JP" altLang="en-US" dirty="0"/>
          </a:p>
        </p:txBody>
      </p:sp>
      <p:sp>
        <p:nvSpPr>
          <p:cNvPr id="6" name="円/楕円 5"/>
          <p:cNvSpPr/>
          <p:nvPr/>
        </p:nvSpPr>
        <p:spPr>
          <a:xfrm>
            <a:off x="1120678" y="4120736"/>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3122636" y="410837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5785701" y="4120736"/>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911384" y="410837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5535201" y="6081580"/>
            <a:ext cx="788999" cy="369332"/>
          </a:xfrm>
          <a:prstGeom prst="rect">
            <a:avLst/>
          </a:prstGeom>
          <a:noFill/>
        </p:spPr>
        <p:txBody>
          <a:bodyPr wrap="none" rtlCol="0">
            <a:spAutoFit/>
          </a:bodyPr>
          <a:lstStyle/>
          <a:p>
            <a:r>
              <a:rPr kumimoji="1" lang="en-US" altLang="ja-JP" dirty="0"/>
              <a:t>1.40 s </a:t>
            </a:r>
            <a:endParaRPr kumimoji="1" lang="ja-JP" altLang="en-US" dirty="0"/>
          </a:p>
        </p:txBody>
      </p:sp>
      <p:sp>
        <p:nvSpPr>
          <p:cNvPr id="18" name="テキスト ボックス 17"/>
          <p:cNvSpPr txBox="1"/>
          <p:nvPr/>
        </p:nvSpPr>
        <p:spPr>
          <a:xfrm>
            <a:off x="7660884" y="6049314"/>
            <a:ext cx="788999" cy="369332"/>
          </a:xfrm>
          <a:prstGeom prst="rect">
            <a:avLst/>
          </a:prstGeom>
          <a:noFill/>
        </p:spPr>
        <p:txBody>
          <a:bodyPr wrap="none" rtlCol="0">
            <a:spAutoFit/>
          </a:bodyPr>
          <a:lstStyle/>
          <a:p>
            <a:r>
              <a:rPr kumimoji="1" lang="en-US" altLang="ja-JP" dirty="0"/>
              <a:t>1.44 s </a:t>
            </a:r>
            <a:endParaRPr kumimoji="1" lang="ja-JP" altLang="en-US" dirty="0"/>
          </a:p>
        </p:txBody>
      </p:sp>
      <p:sp>
        <p:nvSpPr>
          <p:cNvPr id="7" name="正方形/長方形 6"/>
          <p:cNvSpPr/>
          <p:nvPr/>
        </p:nvSpPr>
        <p:spPr>
          <a:xfrm>
            <a:off x="641558" y="6431364"/>
            <a:ext cx="7968055" cy="369332"/>
          </a:xfrm>
          <a:prstGeom prst="rect">
            <a:avLst/>
          </a:prstGeom>
        </p:spPr>
        <p:txBody>
          <a:bodyPr wrap="square">
            <a:spAutoFit/>
          </a:bodyPr>
          <a:lstStyle/>
          <a:p>
            <a:r>
              <a:rPr lang="en-US" altLang="ja-JP" dirty="0"/>
              <a:t> 573 K </a:t>
            </a:r>
            <a:r>
              <a:rPr lang="ja-JP" altLang="en-US" dirty="0"/>
              <a:t>で　</a:t>
            </a:r>
            <a:r>
              <a:rPr lang="en-US" altLang="ja-JP" dirty="0"/>
              <a:t>Fe (2MeV) </a:t>
            </a:r>
            <a:r>
              <a:rPr lang="ja-JP" altLang="en-US" dirty="0"/>
              <a:t>照射された</a:t>
            </a:r>
            <a:r>
              <a:rPr lang="en-US" altLang="ja-JP" dirty="0"/>
              <a:t>Au (4N) </a:t>
            </a:r>
            <a:r>
              <a:rPr lang="ja-JP" altLang="en-US" dirty="0"/>
              <a:t>の欠陥集合体（スナップショットを加工）</a:t>
            </a:r>
          </a:p>
        </p:txBody>
      </p:sp>
      <p:sp>
        <p:nvSpPr>
          <p:cNvPr id="20" name="テキスト ボックス 19"/>
          <p:cNvSpPr txBox="1"/>
          <p:nvPr/>
        </p:nvSpPr>
        <p:spPr>
          <a:xfrm>
            <a:off x="159965" y="876792"/>
            <a:ext cx="7257115" cy="461665"/>
          </a:xfrm>
          <a:prstGeom prst="rect">
            <a:avLst/>
          </a:prstGeom>
          <a:noFill/>
        </p:spPr>
        <p:txBody>
          <a:bodyPr wrap="none" rtlCol="0">
            <a:spAutoFit/>
          </a:bodyPr>
          <a:lstStyle/>
          <a:p>
            <a:r>
              <a:rPr kumimoji="1" lang="ja-JP" altLang="en-US" sz="2400" dirty="0"/>
              <a:t>複数の空孔集合体</a:t>
            </a:r>
            <a:r>
              <a:rPr lang="ja-JP" altLang="en-US" sz="2400" dirty="0"/>
              <a:t>の同時形成（サブカスケードと予想）</a:t>
            </a:r>
            <a:endParaRPr kumimoji="1" lang="en-US" altLang="ja-JP" sz="2400" dirty="0"/>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22" y="1338457"/>
            <a:ext cx="7619691" cy="197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直線矢印コネクタ 20"/>
          <p:cNvCxnSpPr/>
          <p:nvPr/>
        </p:nvCxnSpPr>
        <p:spPr>
          <a:xfrm>
            <a:off x="7660884" y="3132910"/>
            <a:ext cx="586800" cy="1"/>
          </a:xfrm>
          <a:prstGeom prst="straightConnector1">
            <a:avLst/>
          </a:prstGeom>
          <a:ln>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7543215" y="2807915"/>
            <a:ext cx="814647" cy="338554"/>
          </a:xfrm>
          <a:prstGeom prst="rect">
            <a:avLst/>
          </a:prstGeom>
          <a:noFill/>
        </p:spPr>
        <p:txBody>
          <a:bodyPr wrap="none" rtlCol="0">
            <a:spAutoFit/>
          </a:bodyPr>
          <a:lstStyle/>
          <a:p>
            <a:r>
              <a:rPr kumimoji="1" lang="en-US" altLang="ja-JP" sz="1600" dirty="0">
                <a:solidFill>
                  <a:srgbClr val="FF0000"/>
                </a:solidFill>
              </a:rPr>
              <a:t>100 nm</a:t>
            </a:r>
            <a:endParaRPr kumimoji="1" lang="ja-JP" altLang="en-US" sz="1600" dirty="0">
              <a:solidFill>
                <a:srgbClr val="FF0000"/>
              </a:solidFill>
            </a:endParaRPr>
          </a:p>
        </p:txBody>
      </p:sp>
      <p:sp>
        <p:nvSpPr>
          <p:cNvPr id="32" name="円/楕円 31"/>
          <p:cNvSpPr/>
          <p:nvPr/>
        </p:nvSpPr>
        <p:spPr>
          <a:xfrm>
            <a:off x="6614995" y="2037388"/>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470995" y="2264513"/>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6470995" y="2519915"/>
            <a:ext cx="288000" cy="28800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0750809"/>
      </p:ext>
    </p:extLst>
  </p:cSld>
  <p:clrMapOvr>
    <a:masterClrMapping/>
  </p:clrMapOvr>
</p:sld>
</file>

<file path=ppt/theme/theme1.xml><?xml version="1.0" encoding="utf-8"?>
<a:theme xmlns:a="http://schemas.openxmlformats.org/drawingml/2006/main" name="Office ​​テーマ">
  <a:themeElements>
    <a:clrScheme name="Office">
      <a:dk1>
        <a:sysClr val="windowText" lastClr="FFFFFF"/>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FFFFFF"/>
      </a:dk1>
      <a:lt1>
        <a:sysClr val="window" lastClr="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3641</TotalTime>
  <Words>378</Words>
  <Application>Microsoft Office PowerPoint</Application>
  <PresentationFormat>画面に合わせる (4:3)</PresentationFormat>
  <Paragraphs>40</Paragraphs>
  <Slides>6</Slides>
  <Notes>2</Notes>
  <HiddenSlides>0</HiddenSlides>
  <MMClips>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6</vt:i4>
      </vt:variant>
    </vt:vector>
  </HeadingPairs>
  <TitlesOfParts>
    <vt:vector size="10" baseType="lpstr">
      <vt:lpstr>ＭＳ Ｐゴシック</vt:lpstr>
      <vt:lpstr>Arial</vt:lpstr>
      <vt:lpstr>Calibri</vt:lpstr>
      <vt:lpstr>Office ​​テーマ</vt:lpstr>
      <vt:lpstr>カスケード損傷のビデオ</vt:lpstr>
      <vt:lpstr>カスケード損傷生成の 計算機シミュレーション</vt:lpstr>
      <vt:lpstr>PowerPoint プレゼンテーション</vt:lpstr>
      <vt:lpstr>イオン加速器連結顕微鏡法によるカスケード損傷下での ミ クロ組成安定性評価</vt:lpstr>
      <vt:lpstr>Auのカスケード損傷</vt:lpstr>
      <vt:lpstr>カスケード損傷による空孔集合体の挙動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murakami</dc:creator>
  <cp:lastModifiedBy>福元 謙一</cp:lastModifiedBy>
  <cp:revision>96</cp:revision>
  <cp:lastPrinted>2016-03-12T06:07:33Z</cp:lastPrinted>
  <dcterms:created xsi:type="dcterms:W3CDTF">2016-03-11T05:59:05Z</dcterms:created>
  <dcterms:modified xsi:type="dcterms:W3CDTF">2021-05-06T09:42:55Z</dcterms:modified>
</cp:coreProperties>
</file>